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83" r:id="rId5"/>
    <p:sldId id="259" r:id="rId6"/>
    <p:sldId id="284" r:id="rId7"/>
    <p:sldId id="285" r:id="rId8"/>
    <p:sldId id="286" r:id="rId9"/>
    <p:sldId id="287" r:id="rId10"/>
    <p:sldId id="288" r:id="rId11"/>
    <p:sldId id="289" r:id="rId12"/>
    <p:sldId id="261" r:id="rId13"/>
    <p:sldId id="262" r:id="rId14"/>
    <p:sldId id="263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70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98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841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956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578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89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643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155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9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601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541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7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Introduction to Data Mining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28676" name="Slide Number Placeholder 1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50011F7-EC5F-4A1F-B86F-9CBA0F591FE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9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1"/>
          <p:cNvSpPr>
            <a:spLocks noGrp="1"/>
          </p:cNvSpPr>
          <p:nvPr>
            <p:ph idx="1"/>
          </p:nvPr>
        </p:nvSpPr>
        <p:spPr>
          <a:xfrm>
            <a:off x="511175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(</a:t>
            </a:r>
            <a:r>
              <a:rPr lang="en-US" u="sng" dirty="0" smtClean="0"/>
              <a:t>continued) Identifying Association Rules for </a:t>
            </a:r>
            <a:r>
              <a:rPr lang="en-US" i="1" u="sng" dirty="0" smtClean="0"/>
              <a:t>PC Purchase Data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5235" name="TextBox 5"/>
          <p:cNvSpPr txBox="1">
            <a:spLocks noChangeArrowheads="1"/>
          </p:cNvSpPr>
          <p:nvPr/>
        </p:nvSpPr>
        <p:spPr bwMode="auto">
          <a:xfrm>
            <a:off x="7978775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12.37</a:t>
            </a:r>
          </a:p>
        </p:txBody>
      </p:sp>
      <p:sp>
        <p:nvSpPr>
          <p:cNvPr id="9523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523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204F222-1CDC-43B4-A188-70D17DA9FD1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75" y="2895600"/>
            <a:ext cx="7750175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4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1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12.14 (continued) Identifying Association Rules for </a:t>
            </a:r>
            <a:r>
              <a:rPr lang="en-US" i="1" u="sng" smtClean="0"/>
              <a:t>PC Purchase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7862888" y="48387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12.38</a:t>
            </a:r>
          </a:p>
        </p:txBody>
      </p:sp>
      <p:sp>
        <p:nvSpPr>
          <p:cNvPr id="962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626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C1A379A-8594-44E3-BC41-9D548C2772D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62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476500"/>
            <a:ext cx="823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TextBox 7"/>
          <p:cNvSpPr txBox="1">
            <a:spLocks noChangeArrowheads="1"/>
          </p:cNvSpPr>
          <p:nvPr/>
        </p:nvSpPr>
        <p:spPr bwMode="auto">
          <a:xfrm>
            <a:off x="941388" y="5257800"/>
            <a:ext cx="69215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Rules are sorted by their Lift Ratio (how much more likely one is to purchase the consequent if they purchase the antecedents).</a:t>
            </a:r>
          </a:p>
        </p:txBody>
      </p:sp>
    </p:spTree>
    <p:extLst>
      <p:ext uri="{BB962C8B-B14F-4D97-AF65-F5344CB8AC3E}">
        <p14:creationId xmlns:p14="http://schemas.microsoft.com/office/powerpoint/2010/main" val="3424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543925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>
                <a:cs typeface="Times New Roman" pitchFamily="18" charset="0"/>
              </a:rPr>
              <a:t>Similar to classification, but when no groups have been defined; finds groupings within data</a:t>
            </a:r>
            <a:endParaRPr lang="en-US" sz="3800" b="1" u="sng" dirty="0" smtClean="0"/>
          </a:p>
          <a:p>
            <a:r>
              <a:rPr lang="en-US" b="1" dirty="0" smtClean="0"/>
              <a:t>Cluster </a:t>
            </a:r>
            <a:r>
              <a:rPr lang="en-US" b="1" dirty="0"/>
              <a:t>Analysis has many powerful uses like Market Segmentation</a:t>
            </a:r>
            <a:r>
              <a:rPr lang="en-US" b="1" dirty="0">
                <a:solidFill>
                  <a:srgbClr val="FFFF66"/>
                </a:solidFill>
              </a:rPr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You </a:t>
            </a:r>
            <a:r>
              <a:rPr lang="en-US" b="1" dirty="0"/>
              <a:t>can view individual record’s predicted cluster membership. </a:t>
            </a:r>
            <a:endParaRPr lang="en-US" sz="2600" b="1" dirty="0">
              <a:solidFill>
                <a:srgbClr val="FFFF66"/>
              </a:solidFill>
            </a:endParaRPr>
          </a:p>
          <a:p>
            <a:pPr eaLnBrk="1" hangingPunct="1">
              <a:buFont typeface="Wingdings 3" pitchFamily="-72" charset="2"/>
              <a:buNone/>
            </a:pPr>
            <a:endParaRPr lang="en-US" b="1" u="sng" dirty="0" smtClean="0"/>
          </a:p>
          <a:p>
            <a:pPr eaLnBrk="1" hangingPunct="1"/>
            <a:r>
              <a:rPr lang="en-US" b="1" dirty="0" smtClean="0"/>
              <a:t>Also called </a:t>
            </a:r>
            <a:r>
              <a:rPr lang="en-US" b="1" i="1" dirty="0" smtClean="0"/>
              <a:t>data segmentation</a:t>
            </a:r>
          </a:p>
          <a:p>
            <a:pPr eaLnBrk="1" hangingPunct="1"/>
            <a:r>
              <a:rPr lang="en-US" b="1" dirty="0" smtClean="0"/>
              <a:t>Two major methods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b="1" dirty="0" smtClean="0"/>
              <a:t>	1. </a:t>
            </a:r>
            <a:r>
              <a:rPr lang="en-US" b="1" u="sng" dirty="0" smtClean="0">
                <a:solidFill>
                  <a:srgbClr val="FF0000"/>
                </a:solidFill>
              </a:rPr>
              <a:t>Hierarchical clustering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b="1" dirty="0" smtClean="0"/>
              <a:t>     a) </a:t>
            </a:r>
            <a:r>
              <a:rPr lang="en-US" b="1" u="sng" dirty="0" smtClean="0"/>
              <a:t>Agglomerative</a:t>
            </a:r>
            <a:r>
              <a:rPr lang="en-US" b="1" dirty="0" smtClean="0"/>
              <a:t> methods (</a:t>
            </a:r>
            <a:r>
              <a:rPr lang="en-US" b="1" i="1" dirty="0" smtClean="0"/>
              <a:t>used in </a:t>
            </a:r>
            <a:r>
              <a:rPr lang="en-US" b="1" i="1" dirty="0" err="1" smtClean="0"/>
              <a:t>XLMiner</a:t>
            </a:r>
            <a:r>
              <a:rPr lang="en-US" b="1" dirty="0" smtClean="0"/>
              <a:t>)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b="1" dirty="0"/>
              <a:t> </a:t>
            </a:r>
            <a:r>
              <a:rPr lang="en-US" b="1" dirty="0" smtClean="0"/>
              <a:t>        proceed as a series of </a:t>
            </a:r>
            <a:r>
              <a:rPr lang="en-US" b="1" dirty="0" smtClean="0"/>
              <a:t>fusions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 3" pitchFamily="-72" charset="2"/>
              <a:buNone/>
            </a:pPr>
            <a:endParaRPr lang="en-US" dirty="0" smtClean="0"/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i="1" dirty="0" smtClean="0"/>
              <a:t>	</a:t>
            </a:r>
            <a:r>
              <a:rPr lang="en-US" b="1" dirty="0" smtClean="0"/>
              <a:t>2.</a:t>
            </a:r>
            <a:r>
              <a:rPr lang="en-US" b="1" i="1" dirty="0" smtClean="0"/>
              <a:t> </a:t>
            </a:r>
            <a:r>
              <a:rPr lang="en-US" b="1" i="1" u="sng" dirty="0" smtClean="0"/>
              <a:t>k</a:t>
            </a:r>
            <a:r>
              <a:rPr lang="en-US" b="1" u="sng" dirty="0" smtClean="0"/>
              <a:t>-means clustering</a:t>
            </a:r>
            <a:r>
              <a:rPr lang="en-US" b="1" dirty="0" smtClean="0"/>
              <a:t> </a:t>
            </a:r>
            <a:r>
              <a:rPr lang="en-US" dirty="0" smtClean="0"/>
              <a:t>(available in </a:t>
            </a:r>
            <a:r>
              <a:rPr lang="en-US" i="1" dirty="0" err="1" smtClean="0"/>
              <a:t>XLMiner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dirty="0"/>
              <a:t> </a:t>
            </a:r>
            <a:r>
              <a:rPr lang="en-US" dirty="0" smtClean="0"/>
              <a:t>  partitions data into </a:t>
            </a:r>
            <a:r>
              <a:rPr lang="en-US" i="1" dirty="0" smtClean="0"/>
              <a:t>k</a:t>
            </a:r>
            <a:r>
              <a:rPr lang="en-US" dirty="0" smtClean="0"/>
              <a:t> clusters so that each element belongs to the cluster with the closest mean</a:t>
            </a:r>
            <a:r>
              <a:rPr lang="en-US" u="sng" dirty="0" smtClean="0"/>
              <a:t>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1" cy="90763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Cluster Analysis 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379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5D5F4EF9-2D3A-43C2-864E-C61EC27D58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7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7744"/>
            <a:ext cx="8305800" cy="4717256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Cluster Analysis – Agglomerative Methods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err="1" smtClean="0">
                <a:ea typeface="+mn-ea"/>
                <a:cs typeface="+mn-cs"/>
              </a:rPr>
              <a:t>Dendrogram</a:t>
            </a:r>
            <a:r>
              <a:rPr lang="en-US" dirty="0" smtClean="0">
                <a:ea typeface="+mn-ea"/>
                <a:cs typeface="+mn-cs"/>
              </a:rPr>
              <a:t> – a diagram illustrating fusions or divisions at successive stages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Objects “closest” in distance to each other are gradually joined together.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Euclidean distance</a:t>
            </a:r>
            <a:r>
              <a:rPr lang="en-US" dirty="0" smtClean="0">
                <a:ea typeface="+mn-ea"/>
                <a:cs typeface="+mn-cs"/>
              </a:rPr>
              <a:t> is 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the most commonly 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used measure of the 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distance between 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objects.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58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45C2979-5AAB-4F47-8ADD-98726580D82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4800600" y="3260725"/>
            <a:ext cx="3722688" cy="3021013"/>
            <a:chOff x="4800600" y="3260399"/>
            <a:chExt cx="3723085" cy="3021655"/>
          </a:xfrm>
        </p:grpSpPr>
        <p:sp>
          <p:nvSpPr>
            <p:cNvPr id="35846" name="TextBox 7"/>
            <p:cNvSpPr txBox="1">
              <a:spLocks noChangeArrowheads="1"/>
            </p:cNvSpPr>
            <p:nvPr/>
          </p:nvSpPr>
          <p:spPr bwMode="auto">
            <a:xfrm>
              <a:off x="7696509" y="6037527"/>
              <a:ext cx="827176" cy="24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Figure 12.2</a:t>
              </a:r>
            </a:p>
          </p:txBody>
        </p:sp>
        <p:pic>
          <p:nvPicPr>
            <p:cNvPr id="3584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3260399"/>
              <a:ext cx="3648075" cy="277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Box 2"/>
            <p:cNvSpPr txBox="1">
              <a:spLocks noChangeArrowheads="1"/>
            </p:cNvSpPr>
            <p:nvPr/>
          </p:nvSpPr>
          <p:spPr bwMode="auto">
            <a:xfrm rot="-1980000">
              <a:off x="5032400" y="4671987"/>
              <a:ext cx="854166" cy="2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Euclidean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914400"/>
            <a:ext cx="8229600" cy="47545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Clustering </a:t>
            </a:r>
            <a:r>
              <a:rPr lang="en-US" u="sng" dirty="0" smtClean="0">
                <a:ea typeface="+mn-ea"/>
                <a:cs typeface="+mn-cs"/>
              </a:rPr>
              <a:t>Colleges and Universities</a:t>
            </a:r>
          </a:p>
          <a:p>
            <a:pPr marL="365760" indent="-256032" eaLnBrk="1" fontAlgn="auto" hangingPunct="1">
              <a:lnSpc>
                <a:spcPts val="3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Cluster the </a:t>
            </a:r>
            <a:r>
              <a:rPr lang="en-US" i="1" dirty="0" smtClean="0">
                <a:ea typeface="+mn-ea"/>
                <a:cs typeface="+mn-cs"/>
              </a:rPr>
              <a:t>Colleges and Universities </a:t>
            </a:r>
            <a:r>
              <a:rPr lang="en-US" dirty="0" smtClean="0">
                <a:ea typeface="+mn-ea"/>
                <a:cs typeface="+mn-cs"/>
              </a:rPr>
              <a:t>data using the five numeric columns in the data set.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the hierarchical method</a:t>
            </a:r>
          </a:p>
          <a:p>
            <a:pPr marL="109728" indent="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>
              <a:ea typeface="+mj-ea"/>
              <a:cs typeface="+mj-cs"/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7467600" y="5486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</a:t>
            </a:r>
          </a:p>
        </p:txBody>
      </p:sp>
      <p:sp>
        <p:nvSpPr>
          <p:cNvPr id="378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F82530C-05E9-47A9-91A1-589602AD57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3581400"/>
            <a:ext cx="7710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</a:t>
            </a:r>
            <a:fld id="{B2E2E9EF-1D57-4963-8BF3-625DBDB4A8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26064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This process of agglomeration leads to the construction of a </a:t>
            </a:r>
            <a:r>
              <a:rPr lang="en-US" sz="1600" b="1" dirty="0" err="1"/>
              <a:t>dendrogram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is a tree-like diagram that summarizes the process of clustering. </a:t>
            </a: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any given number of clusters we can determine the records in the clusters </a:t>
            </a:r>
            <a:r>
              <a:rPr lang="en-US" sz="1600" b="1" dirty="0"/>
              <a:t>by sliding a horizontal line (ruler) up and down the </a:t>
            </a:r>
            <a:r>
              <a:rPr lang="en-US" sz="1600" b="1" dirty="0" err="1"/>
              <a:t>dendrogram</a:t>
            </a:r>
            <a:r>
              <a:rPr lang="en-US" sz="1600" b="1" dirty="0"/>
              <a:t> until the number of vertical intersections of the horizontal line equals the number of clusters desired. </a:t>
            </a:r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76530"/>
            <a:ext cx="74676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143000" y="2784555"/>
            <a:ext cx="7151688" cy="609600"/>
            <a:chOff x="1143000" y="2514600"/>
            <a:chExt cx="7151688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2514600"/>
              <a:ext cx="715168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3124200"/>
              <a:ext cx="715168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8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603250" y="10033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(</a:t>
            </a:r>
            <a:r>
              <a:rPr lang="en-US" u="sng" dirty="0" smtClean="0"/>
              <a:t>continued)</a:t>
            </a:r>
            <a:r>
              <a:rPr lang="en-US" dirty="0" smtClean="0"/>
              <a:t> Clustering of Colleges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162800" y="6015038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12.8</a:t>
            </a:r>
          </a:p>
        </p:txBody>
      </p:sp>
      <p:sp>
        <p:nvSpPr>
          <p:cNvPr id="4403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EC324F9-C39D-46CC-9D66-021AE13B41B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514600"/>
            <a:ext cx="71516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3124200"/>
            <a:ext cx="71516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43000" y="3171825"/>
            <a:ext cx="460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Box 20"/>
          <p:cNvSpPr txBox="1">
            <a:spLocks noChangeArrowheads="1"/>
          </p:cNvSpPr>
          <p:nvPr/>
        </p:nvSpPr>
        <p:spPr bwMode="auto">
          <a:xfrm>
            <a:off x="804863" y="1436688"/>
            <a:ext cx="541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 </a:t>
            </a:r>
            <a:r>
              <a:rPr lang="en-US" sz="1800" u="sng"/>
              <a:t>Dendrogram</a:t>
            </a:r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827088" y="1806575"/>
            <a:ext cx="8012112" cy="4224338"/>
            <a:chOff x="827088" y="1806575"/>
            <a:chExt cx="8012112" cy="4224338"/>
          </a:xfrm>
        </p:grpSpPr>
        <p:pic>
          <p:nvPicPr>
            <p:cNvPr id="4403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088" y="1806575"/>
              <a:ext cx="7467600" cy="422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590800" y="4572000"/>
              <a:ext cx="2701280" cy="762000"/>
            </a:xfrm>
            <a:prstGeom prst="wedgeRoundRectCallout">
              <a:avLst>
                <a:gd name="adj1" fmla="val -35856"/>
                <a:gd name="adj2" fmla="val -216364"/>
                <a:gd name="adj3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 dirty="0"/>
                <a:t>Smaller clusters “agglomerate” into bigger ones, with least possible loss of cohesiveness at each stage.</a:t>
              </a: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5943600" y="3352800"/>
              <a:ext cx="2895600" cy="762000"/>
            </a:xfrm>
            <a:prstGeom prst="wedgeRoundRectCallout">
              <a:avLst>
                <a:gd name="adj1" fmla="val -46142"/>
                <a:gd name="adj2" fmla="val 126364"/>
                <a:gd name="adj3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400" dirty="0"/>
                <a:t>Height of the bars is a measure of dissimilarity in the clusters that are merging into one.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1275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(</a:t>
            </a:r>
            <a:r>
              <a:rPr lang="en-US" u="sng" dirty="0" smtClean="0"/>
              <a:t>continued)</a:t>
            </a:r>
            <a:r>
              <a:rPr lang="en-US" dirty="0" smtClean="0"/>
              <a:t> Clustering of Colleges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467600" y="599440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12.9</a:t>
            </a:r>
          </a:p>
        </p:txBody>
      </p:sp>
      <p:sp>
        <p:nvSpPr>
          <p:cNvPr id="4506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A5478AB-CFC3-42BA-8DEF-62BA956E7B1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35200"/>
            <a:ext cx="7581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609600" y="17526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 </a:t>
            </a:r>
            <a:r>
              <a:rPr lang="en-US" sz="1800" u="sng"/>
              <a:t>Predicted clusters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361950" y="533400"/>
            <a:ext cx="8324850" cy="51355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(</a:t>
            </a:r>
            <a:r>
              <a:rPr lang="en-US" u="sng" dirty="0" smtClean="0"/>
              <a:t>continued)</a:t>
            </a:r>
            <a:r>
              <a:rPr lang="en-US" dirty="0" smtClean="0"/>
              <a:t> Clustering of Colleges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962400" y="63706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12.9</a:t>
            </a:r>
          </a:p>
        </p:txBody>
      </p:sp>
      <p:sp>
        <p:nvSpPr>
          <p:cNvPr id="460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E6E7EA1-E379-4FEE-A3E9-38C3819C68C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5720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5334000" y="1676400"/>
            <a:ext cx="2971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Hierarchical clustering results: </a:t>
            </a:r>
            <a:r>
              <a:rPr lang="en-US" sz="1800" u="sng" dirty="0"/>
              <a:t>Predicted clusters</a:t>
            </a:r>
          </a:p>
          <a:p>
            <a:endParaRPr lang="en-US" sz="1800" u="sng" dirty="0"/>
          </a:p>
          <a:p>
            <a:r>
              <a:rPr lang="en-US" sz="1800" u="sng" dirty="0"/>
              <a:t> Cluster</a:t>
            </a:r>
            <a:r>
              <a:rPr lang="en-US" sz="1800" dirty="0"/>
              <a:t>     </a:t>
            </a:r>
            <a:r>
              <a:rPr lang="en-US" sz="1800" u="sng" dirty="0"/>
              <a:t> # Colleges</a:t>
            </a:r>
          </a:p>
          <a:p>
            <a:r>
              <a:rPr lang="en-US" sz="1800" dirty="0"/>
              <a:t>       1               23</a:t>
            </a:r>
          </a:p>
          <a:p>
            <a:r>
              <a:rPr lang="en-US" sz="1800" dirty="0"/>
              <a:t>       2               22</a:t>
            </a:r>
          </a:p>
          <a:p>
            <a:r>
              <a:rPr lang="en-US" sz="1800" dirty="0"/>
              <a:t>       3                 3     </a:t>
            </a:r>
          </a:p>
          <a:p>
            <a:r>
              <a:rPr lang="en-US" sz="1800" dirty="0"/>
              <a:t>       4                 1</a:t>
            </a:r>
          </a:p>
        </p:txBody>
      </p:sp>
      <p:sp>
        <p:nvSpPr>
          <p:cNvPr id="3" name="Oval 2"/>
          <p:cNvSpPr/>
          <p:nvPr/>
        </p:nvSpPr>
        <p:spPr>
          <a:xfrm>
            <a:off x="1524000" y="2133600"/>
            <a:ext cx="3810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(</a:t>
            </a:r>
            <a:r>
              <a:rPr lang="en-US" u="sng" dirty="0" smtClean="0"/>
              <a:t>continued)</a:t>
            </a:r>
            <a:r>
              <a:rPr lang="en-US" dirty="0" smtClean="0"/>
              <a:t>  Clustering of Colleges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710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46B0A932-BA10-4436-9139-97681E28A17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82" y="2743199"/>
            <a:ext cx="7937517" cy="14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371600" y="2239963"/>
            <a:ext cx="573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Hierarchical clustering results for clusters 3 and 4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812800" y="4419600"/>
            <a:ext cx="7666038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/>
              <a:t>Schools in cluster 3 appear similar.</a:t>
            </a:r>
          </a:p>
          <a:p>
            <a:r>
              <a:rPr lang="en-US" sz="1800"/>
              <a:t>Cluster 4 has considerably higher Median SAT and Expenditures/Student.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mining is a rapidly growing field of business analytics focused on better understanding of characteristics and patterns among variables in large data sets.</a:t>
            </a:r>
          </a:p>
          <a:p>
            <a:pPr eaLnBrk="1" hangingPunct="1"/>
            <a:r>
              <a:rPr lang="en-US" dirty="0" smtClean="0"/>
              <a:t>It is used to identify and understand hidden patterns that large data sets may contain.</a:t>
            </a:r>
          </a:p>
          <a:p>
            <a:pPr eaLnBrk="1" hangingPunct="1"/>
            <a:r>
              <a:rPr lang="en-US" dirty="0" smtClean="0"/>
              <a:t>It involves both descriptive and prescriptive analytics, though it is primarily prescriptive.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59B7EA1D-B8E0-4CF1-9FEA-97090E4585E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4525962"/>
          </a:xfrm>
        </p:spPr>
        <p:txBody>
          <a:bodyPr>
            <a:normAutofit/>
          </a:bodyPr>
          <a:lstStyle/>
          <a:p>
            <a:pPr marL="566928" indent="-4572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Recognizes patterns that describe group to which item belongs</a:t>
            </a:r>
          </a:p>
          <a:p>
            <a:pPr marL="566928" indent="-4572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We will analyze the </a:t>
            </a:r>
            <a:r>
              <a:rPr lang="en-US" dirty="0"/>
              <a:t>Credit Approval </a:t>
            </a:r>
            <a:r>
              <a:rPr lang="en-US" dirty="0"/>
              <a:t>Decisions data </a:t>
            </a:r>
            <a:r>
              <a:rPr lang="en-US" dirty="0"/>
              <a:t>to predict </a:t>
            </a:r>
            <a:r>
              <a:rPr lang="en-US" dirty="0">
                <a:ea typeface="+mn-ea"/>
                <a:cs typeface="+mn-cs"/>
              </a:rPr>
              <a:t>how to </a:t>
            </a:r>
            <a:r>
              <a:rPr lang="en-US" u="sng" dirty="0">
                <a:ea typeface="+mn-ea"/>
                <a:cs typeface="+mn-cs"/>
              </a:rPr>
              <a:t>classify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new elements.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Categorical variable of interest: </a:t>
            </a:r>
            <a:r>
              <a:rPr lang="en-US" b="1" dirty="0" smtClean="0">
                <a:ea typeface="+mn-ea"/>
                <a:cs typeface="+mn-cs"/>
              </a:rPr>
              <a:t>Decision (whether to approve or reject a credit application)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Predictor variables: shown in columns A-E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  <a:cs typeface="+mj-cs"/>
              </a:rPr>
              <a:t>Classification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6953250" y="593566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12.10</a:t>
            </a:r>
          </a:p>
        </p:txBody>
      </p:sp>
      <p:sp>
        <p:nvSpPr>
          <p:cNvPr id="4813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91BAD60-9622-4F3D-86D9-E50F02D3C8A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02406"/>
            <a:ext cx="66103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3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55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Modified Credit </a:t>
            </a:r>
            <a:r>
              <a:rPr lang="en-US" i="1" u="sng" dirty="0">
                <a:ea typeface="+mn-ea"/>
                <a:cs typeface="+mn-cs"/>
              </a:rPr>
              <a:t>Approval Decisions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categorical variables are coded as numeric: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Homeowner -  0 if No,       1 if Yes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Decision      -   </a:t>
            </a:r>
            <a:r>
              <a:rPr lang="en-US" dirty="0">
                <a:ea typeface="+mn-ea"/>
                <a:cs typeface="+mn-cs"/>
              </a:rPr>
              <a:t>0 if </a:t>
            </a:r>
            <a:r>
              <a:rPr lang="en-US" dirty="0" smtClean="0">
                <a:ea typeface="+mn-ea"/>
                <a:cs typeface="+mn-cs"/>
              </a:rPr>
              <a:t>Reject, </a:t>
            </a:r>
            <a:r>
              <a:rPr lang="en-US" dirty="0">
                <a:ea typeface="+mn-ea"/>
                <a:cs typeface="+mn-cs"/>
              </a:rPr>
              <a:t>1 if Approve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0515" y="381000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7772400" y="58674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12.11</a:t>
            </a:r>
          </a:p>
        </p:txBody>
      </p:sp>
      <p:sp>
        <p:nvSpPr>
          <p:cNvPr id="4915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1B59F959-21E3-418C-A787-B582D58FF19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178" y="3962400"/>
            <a:ext cx="77930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7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Training and Validation Data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mining projects typically involve large volumes of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data can be partitioned into:</a:t>
            </a:r>
          </a:p>
          <a:p>
            <a:pPr marL="640080" indent="-256032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▪"/>
              <a:defRPr/>
            </a:pPr>
            <a:r>
              <a:rPr lang="en-US" u="sng" dirty="0" smtClean="0">
                <a:ea typeface="+mn-ea"/>
                <a:cs typeface="+mn-cs"/>
              </a:rPr>
              <a:t>training data set</a:t>
            </a:r>
            <a:r>
              <a:rPr lang="en-US" dirty="0" smtClean="0">
                <a:ea typeface="+mn-ea"/>
                <a:cs typeface="+mn-cs"/>
              </a:rPr>
              <a:t> – has known outcomes and is used to “teach” the data-mining algorithm</a:t>
            </a:r>
          </a:p>
          <a:p>
            <a:pPr marL="640080" indent="-256032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▪"/>
              <a:defRPr/>
            </a:pPr>
            <a:r>
              <a:rPr lang="en-US" u="sng" dirty="0" smtClean="0">
                <a:ea typeface="+mn-ea"/>
                <a:cs typeface="+mn-cs"/>
              </a:rPr>
              <a:t>validation data set</a:t>
            </a:r>
            <a:r>
              <a:rPr lang="en-US" dirty="0" smtClean="0">
                <a:ea typeface="+mn-ea"/>
                <a:cs typeface="+mn-cs"/>
              </a:rPr>
              <a:t> – used to fine-tune a model</a:t>
            </a:r>
          </a:p>
          <a:p>
            <a:pPr marL="640080" indent="-256032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▪"/>
              <a:defRPr/>
            </a:pPr>
            <a:r>
              <a:rPr lang="en-US" u="sng" dirty="0" smtClean="0">
                <a:ea typeface="+mn-ea"/>
                <a:cs typeface="+mn-cs"/>
              </a:rPr>
              <a:t>test data set</a:t>
            </a:r>
            <a:r>
              <a:rPr lang="en-US" dirty="0" smtClean="0">
                <a:ea typeface="+mn-ea"/>
                <a:cs typeface="+mn-cs"/>
              </a:rPr>
              <a:t> – tests the accuracy of the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</a:t>
            </a:r>
            <a:r>
              <a:rPr lang="en-US" i="1" dirty="0" err="1" smtClean="0">
                <a:ea typeface="+mn-ea"/>
                <a:cs typeface="+mn-cs"/>
              </a:rPr>
              <a:t>XLMiner</a:t>
            </a:r>
            <a:r>
              <a:rPr lang="en-US" dirty="0" smtClean="0">
                <a:ea typeface="+mn-ea"/>
                <a:cs typeface="+mn-cs"/>
              </a:rPr>
              <a:t>, partitioning can be random or user-specified.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325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92188942-E759-4EBE-8C52-7BF5660AEF0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2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(</a:t>
            </a:r>
            <a:r>
              <a:rPr lang="en-US" u="sng" dirty="0" smtClean="0">
                <a:ea typeface="+mn-ea"/>
                <a:cs typeface="+mn-cs"/>
              </a:rPr>
              <a:t>continued) Partitioning Data Sets in </a:t>
            </a:r>
            <a:r>
              <a:rPr lang="en-US" i="1" u="sng" dirty="0" err="1" smtClean="0">
                <a:ea typeface="+mn-ea"/>
                <a:cs typeface="+mn-cs"/>
              </a:rPr>
              <a:t>XLMiner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Partitioning choices when choosing random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u="sng" dirty="0" smtClean="0">
                <a:ea typeface="+mn-ea"/>
                <a:cs typeface="+mn-cs"/>
              </a:rPr>
              <a:t>Automatic</a:t>
            </a:r>
            <a:r>
              <a:rPr lang="en-US" dirty="0" smtClean="0">
                <a:ea typeface="+mn-ea"/>
                <a:cs typeface="+mn-cs"/>
              </a:rPr>
              <a:t>  60% training, 40% validation 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u="sng" dirty="0" smtClean="0">
                <a:ea typeface="+mn-ea"/>
                <a:cs typeface="+mn-cs"/>
              </a:rPr>
              <a:t>Specify %</a:t>
            </a:r>
            <a:r>
              <a:rPr lang="en-US" dirty="0" smtClean="0">
                <a:ea typeface="+mn-ea"/>
                <a:cs typeface="+mn-cs"/>
              </a:rPr>
              <a:t>  50% training, 30% validation, 20% test (training and validation % can be modified)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u="sng" dirty="0" smtClean="0">
                <a:ea typeface="+mn-ea"/>
                <a:cs typeface="+mn-cs"/>
              </a:rPr>
              <a:t>Equal # records</a:t>
            </a:r>
            <a:r>
              <a:rPr lang="en-US" dirty="0" smtClean="0">
                <a:ea typeface="+mn-ea"/>
                <a:cs typeface="+mn-cs"/>
              </a:rPr>
              <a:t>  33.33% training, validation, test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err="1" smtClean="0">
                <a:ea typeface="+mn-ea"/>
                <a:cs typeface="+mn-cs"/>
              </a:rPr>
              <a:t>XLMiner</a:t>
            </a:r>
            <a:r>
              <a:rPr lang="en-US" dirty="0" smtClean="0">
                <a:ea typeface="+mn-ea"/>
                <a:cs typeface="+mn-cs"/>
              </a:rPr>
              <a:t> has size and relative size limitations on the data sets, which can affect the amount and % of data assigned to the data sets.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529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0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D8879F86-F23B-4D3A-AA41-F69EEFC82A2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Three Data-Mining Approaches to Classification: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</a:t>
            </a:r>
            <a:r>
              <a:rPr lang="en-US" i="1" u="sng" dirty="0" smtClean="0">
                <a:ea typeface="+mn-ea"/>
                <a:cs typeface="+mn-cs"/>
              </a:rPr>
              <a:t>k-</a:t>
            </a:r>
            <a:r>
              <a:rPr lang="en-US" u="sng" dirty="0" smtClean="0">
                <a:ea typeface="+mn-ea"/>
                <a:cs typeface="+mn-cs"/>
              </a:rPr>
              <a:t>Nearest </a:t>
            </a:r>
            <a:r>
              <a:rPr lang="en-US" u="sng" dirty="0">
                <a:ea typeface="+mn-ea"/>
                <a:cs typeface="+mn-cs"/>
              </a:rPr>
              <a:t>Neighbors</a:t>
            </a:r>
            <a:r>
              <a:rPr lang="en-US" i="1" u="sng" dirty="0" smtClean="0">
                <a:ea typeface="+mn-ea"/>
                <a:cs typeface="+mn-cs"/>
              </a:rPr>
              <a:t> (k</a:t>
            </a:r>
            <a:r>
              <a:rPr lang="en-US" u="sng" dirty="0" smtClean="0">
                <a:ea typeface="+mn-ea"/>
                <a:cs typeface="+mn-cs"/>
              </a:rPr>
              <a:t>-NN) Algorithm</a:t>
            </a:r>
          </a:p>
          <a:p>
            <a:pPr marL="45720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find records in a database that have similar numerical values of a set of </a:t>
            </a:r>
            <a:r>
              <a:rPr lang="en-US" dirty="0" smtClean="0">
                <a:ea typeface="+mn-ea"/>
                <a:cs typeface="+mn-cs"/>
              </a:rPr>
              <a:t>predictor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800" b="1" dirty="0" smtClean="0">
                <a:ea typeface="+mn-ea"/>
                <a:cs typeface="+mn-cs"/>
              </a:rPr>
              <a:t>2. </a:t>
            </a:r>
            <a:r>
              <a:rPr lang="en-US" sz="4200" b="1" u="sng" dirty="0" smtClean="0">
                <a:ea typeface="+mn-ea"/>
                <a:cs typeface="+mn-cs"/>
              </a:rPr>
              <a:t>Discriminant </a:t>
            </a:r>
            <a:r>
              <a:rPr lang="en-US" sz="4200" b="1" u="sng" dirty="0" smtClean="0">
                <a:ea typeface="+mn-ea"/>
                <a:cs typeface="+mn-cs"/>
              </a:rPr>
              <a:t>Analysis (what we will do)</a:t>
            </a:r>
            <a:endParaRPr lang="en-US" sz="4200" b="1" u="sng" dirty="0" smtClean="0">
              <a:ea typeface="+mn-ea"/>
              <a:cs typeface="+mn-cs"/>
            </a:endParaRPr>
          </a:p>
          <a:p>
            <a:pPr marL="45720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200" b="1" dirty="0" smtClean="0">
                <a:ea typeface="+mn-ea"/>
                <a:cs typeface="+mn-cs"/>
              </a:rPr>
              <a:t>use predefined classes based on a set of linear discriminant functions of the predictor variables</a:t>
            </a:r>
            <a:endParaRPr lang="en-US" sz="3300" b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3. </a:t>
            </a:r>
            <a:r>
              <a:rPr lang="en-US" u="sng" dirty="0" smtClean="0">
                <a:ea typeface="+mn-ea"/>
                <a:cs typeface="+mn-cs"/>
              </a:rPr>
              <a:t>Logistic Regression</a:t>
            </a:r>
          </a:p>
          <a:p>
            <a:pPr marL="45720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estimate the probability of belonging to a category using a regression on the predictor variables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939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4E21839-6CC8-4B68-B390-940FB7AD6F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0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360363" y="12938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(</a:t>
            </a:r>
            <a:r>
              <a:rPr lang="en-US" u="sng" dirty="0" smtClean="0"/>
              <a:t>continued) Using Discriminant Analysis for Classifying New Data</a:t>
            </a:r>
            <a:endParaRPr lang="en-US" i="1" u="sng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7245350" y="50149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12.27</a:t>
            </a:r>
          </a:p>
        </p:txBody>
      </p:sp>
      <p:sp>
        <p:nvSpPr>
          <p:cNvPr id="7578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D88FEF59-E9BF-4CC0-BD4D-235BDF391C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2366963"/>
            <a:ext cx="712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1814513" y="5260975"/>
            <a:ext cx="4764702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Half of the applicants are in the “Approved” </a:t>
            </a:r>
            <a:r>
              <a:rPr lang="en-US" sz="1800" dirty="0" smtClean="0"/>
              <a:t>class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02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54352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Some common approaches to data mining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i="1" dirty="0" smtClean="0">
                <a:ea typeface="+mn-ea"/>
                <a:cs typeface="+mn-cs"/>
              </a:rPr>
              <a:t>Association</a:t>
            </a:r>
          </a:p>
          <a:p>
            <a:pPr marL="566928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   - analyze data to identify natural associations among variables and create rules for target marketing or buying recommendations</a:t>
            </a:r>
          </a:p>
          <a:p>
            <a:pPr marL="566928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Netflix uses association to understand what types of movies a customer likes and provides recommendations based on the data</a:t>
            </a:r>
          </a:p>
          <a:p>
            <a:pPr marL="566928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Amazon makes recommendations based on past purchases</a:t>
            </a:r>
          </a:p>
          <a:p>
            <a:pPr marL="566928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Supermarket loyalty cards collect data on customer purchase habits and print coupons based on what was currently bought.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-8593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Scope of Data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5C23082-4D57-48A2-A71F-1F0756FB92B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9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5435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Some common approaches to data mining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i="1" dirty="0" smtClean="0">
                <a:ea typeface="+mn-ea"/>
                <a:cs typeface="+mn-cs"/>
              </a:rPr>
              <a:t>Clustering</a:t>
            </a:r>
            <a:endParaRPr lang="en-US" b="1" i="1" dirty="0" smtClean="0">
              <a:ea typeface="+mn-ea"/>
              <a:cs typeface="+mn-cs"/>
            </a:endParaRPr>
          </a:p>
          <a:p>
            <a:pPr lvl="1">
              <a:spcAft>
                <a:spcPct val="30000"/>
              </a:spcAft>
              <a:buFont typeface="Calibri" panose="020F0502020204030204" pitchFamily="34" charset="0"/>
              <a:buChar char="₋"/>
            </a:pPr>
            <a:r>
              <a:rPr lang="en-US" dirty="0" smtClean="0">
                <a:cs typeface="Times New Roman" pitchFamily="18" charset="0"/>
              </a:rPr>
              <a:t>Similar to classification, but when no groups have been defined; finds groupings within data</a:t>
            </a:r>
          </a:p>
          <a:p>
            <a:pPr lvl="2">
              <a:lnSpc>
                <a:spcPct val="90000"/>
              </a:lnSpc>
              <a:buClr>
                <a:schemeClr val="folHlink"/>
              </a:buClr>
              <a:buSzPct val="60000"/>
              <a:buFont typeface="Calibri" panose="020F0502020204030204" pitchFamily="34" charset="0"/>
              <a:buChar char="₋"/>
            </a:pPr>
            <a:r>
              <a:rPr lang="en-US" altLang="en-US" sz="2800" dirty="0" smtClean="0">
                <a:cs typeface="Times New Roman" pitchFamily="18" charset="0"/>
              </a:rPr>
              <a:t>Example: Insurance company could use clustering to group clients by their age, location and types of insurance purchased.</a:t>
            </a:r>
          </a:p>
          <a:p>
            <a:pPr lvl="2">
              <a:lnSpc>
                <a:spcPct val="90000"/>
              </a:lnSpc>
              <a:buClr>
                <a:schemeClr val="folHlink"/>
              </a:buClr>
              <a:buSzPct val="60000"/>
              <a:buFont typeface="Calibri" panose="020F0502020204030204" pitchFamily="34" charset="0"/>
              <a:buChar char="₋"/>
            </a:pPr>
            <a:r>
              <a:rPr lang="en-US" altLang="en-US" sz="2800" dirty="0" smtClean="0">
                <a:cs typeface="Times New Roman" pitchFamily="18" charset="0"/>
              </a:rPr>
              <a:t>The categories are unspecified and this is referred to as ‘unsupervised learning</a:t>
            </a:r>
            <a:r>
              <a:rPr lang="en-US" altLang="en-US" sz="2800" dirty="0" smtClean="0"/>
              <a:t>’</a:t>
            </a:r>
            <a:endParaRPr lang="en-US" sz="4400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-8593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Scope of Data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5C23082-4D57-48A2-A71F-1F0756FB92B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0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Some common approaches to data mining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i="1" dirty="0" smtClean="0">
                <a:ea typeface="+mn-ea"/>
                <a:cs typeface="+mn-cs"/>
              </a:rPr>
              <a:t>Classification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analyze data to predict how to classify new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elements</a:t>
            </a:r>
          </a:p>
          <a:p>
            <a:pPr marL="822516" lvl="1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Spam filtering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in email by examining textural characteristics of message</a:t>
            </a:r>
          </a:p>
          <a:p>
            <a:pPr marL="822516" lvl="1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Help predict if credit-card transaction may be fraudulent</a:t>
            </a:r>
          </a:p>
          <a:p>
            <a:pPr marL="822516" lvl="1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Is a loan application high risk</a:t>
            </a:r>
          </a:p>
          <a:p>
            <a:pPr marL="822516" lvl="1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Will a consumer respond to an ad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-8593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Scope of Data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5C23082-4D57-48A2-A71F-1F0756FB92B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0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Association Rule Mining (</a:t>
            </a:r>
            <a:r>
              <a:rPr lang="en-US" i="1" u="sng" smtClean="0"/>
              <a:t>affinity analysis</a:t>
            </a:r>
            <a:r>
              <a:rPr lang="en-US" u="sng" smtClean="0"/>
              <a:t>)</a:t>
            </a:r>
            <a:endParaRPr lang="en-US" i="1" u="sng" smtClean="0"/>
          </a:p>
          <a:p>
            <a:pPr eaLnBrk="1" hangingPunct="1"/>
            <a:r>
              <a:rPr lang="en-US" smtClean="0"/>
              <a:t>Seeks to uncover associations in large data sets</a:t>
            </a:r>
          </a:p>
          <a:p>
            <a:pPr eaLnBrk="1" hangingPunct="1"/>
            <a:r>
              <a:rPr lang="en-US" smtClean="0"/>
              <a:t>Association rules identify attributes that occur together frequently in a given data set.</a:t>
            </a:r>
          </a:p>
          <a:p>
            <a:pPr eaLnBrk="1" hangingPunct="1"/>
            <a:r>
              <a:rPr lang="en-US" smtClean="0"/>
              <a:t>Market basket analysis, for example, is used determine groups of items consumers tend to purchase together.</a:t>
            </a:r>
          </a:p>
          <a:p>
            <a:pPr eaLnBrk="1" hangingPunct="1"/>
            <a:r>
              <a:rPr lang="en-US" smtClean="0"/>
              <a:t>Association rules provide information in the form of if-then (antecedent-consequent) statements.</a:t>
            </a:r>
          </a:p>
          <a:p>
            <a:pPr eaLnBrk="1" hangingPunct="1"/>
            <a:r>
              <a:rPr lang="en-US" smtClean="0"/>
              <a:t>The rules are probabilistic in nature.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a typeface="+mj-ea"/>
                <a:cs typeface="+mj-cs"/>
              </a:rPr>
              <a:t>Association Rule Mining</a:t>
            </a:r>
            <a:endParaRPr lang="en-US" sz="3200" b="1" dirty="0">
              <a:ea typeface="+mj-ea"/>
              <a:cs typeface="+mj-cs"/>
            </a:endParaRPr>
          </a:p>
        </p:txBody>
      </p:sp>
      <p:sp>
        <p:nvSpPr>
          <p:cNvPr id="901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995C8C3-8FD6-448E-A7AB-E9E98CA0DE6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1"/>
          <p:cNvSpPr>
            <a:spLocks noGrp="1"/>
          </p:cNvSpPr>
          <p:nvPr>
            <p:ph idx="1"/>
          </p:nvPr>
        </p:nvSpPr>
        <p:spPr>
          <a:xfrm>
            <a:off x="5080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dirty="0" smtClean="0"/>
              <a:t>Custom </a:t>
            </a:r>
            <a:r>
              <a:rPr lang="en-US" u="sng" dirty="0" smtClean="0"/>
              <a:t>Computer Configuration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dirty="0" smtClean="0"/>
              <a:t>(PC Purchase Data)</a:t>
            </a:r>
          </a:p>
          <a:p>
            <a:pPr eaLnBrk="1" hangingPunct="1"/>
            <a:r>
              <a:rPr lang="en-US" dirty="0" smtClean="0"/>
              <a:t>Suppose we want to know which PC components are often ordered together.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7837488" y="56689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12.35</a:t>
            </a:r>
          </a:p>
        </p:txBody>
      </p:sp>
      <p:sp>
        <p:nvSpPr>
          <p:cNvPr id="911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4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145FB69C-A919-49D6-9664-11DC4AB4435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703" y="3733800"/>
            <a:ext cx="8191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4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00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Measuring the Strength of Association Rules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Support</a:t>
            </a:r>
            <a:r>
              <a:rPr lang="en-US" dirty="0" smtClean="0">
                <a:ea typeface="+mn-ea"/>
                <a:cs typeface="+mn-cs"/>
              </a:rPr>
              <a:t> for the (association) rule is the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percentage (or number) of transactions that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include all items both antecedent </a:t>
            </a:r>
            <a:r>
              <a:rPr lang="en-US" dirty="0" smtClean="0">
                <a:ea typeface="+mn-ea"/>
                <a:cs typeface="+mn-cs"/>
              </a:rPr>
              <a:t>and consequent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Confidence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the (association) rule: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Lift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is a ratio of confidence to expected confidence.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i="1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21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38E47DB-E851-47C4-9E0E-52098727E89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900" u="sng" dirty="0" smtClean="0">
                <a:ea typeface="+mn-ea"/>
                <a:cs typeface="+mn-cs"/>
              </a:rPr>
              <a:t>Measuring </a:t>
            </a:r>
            <a:r>
              <a:rPr lang="en-US" sz="2900" u="sng" dirty="0" smtClean="0">
                <a:ea typeface="+mn-ea"/>
                <a:cs typeface="+mn-cs"/>
              </a:rPr>
              <a:t>Strength of Association</a:t>
            </a:r>
            <a:endParaRPr lang="en-US" sz="2900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supermarket database has 100,000 point-of-sale transactions: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2000 include both A and B items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5000 include C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800 include A, B, and C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Association rule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If A and B are purchased, then C is also purchased.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Support = 800/100,000 = 0.008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Confidence = 800/2000 = 0.40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Expected confidence = 5000/100,000 = 0.05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Lift = 0.40/0.05 = 8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318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9A5884C-F066-4A2E-AAB9-2A5710FD377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1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1365</Words>
  <Application>Microsoft Office PowerPoint</Application>
  <PresentationFormat>On-screen Show (4:3)</PresentationFormat>
  <Paragraphs>198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Introduction to Data Mining</vt:lpstr>
      <vt:lpstr>Data Mining</vt:lpstr>
      <vt:lpstr>The Scope of Data Mining</vt:lpstr>
      <vt:lpstr>The Scope of Data Mining</vt:lpstr>
      <vt:lpstr>The Scope of Data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Cluster Analysis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Classification</vt:lpstr>
      <vt:lpstr>Classification</vt:lpstr>
      <vt:lpstr>Classification</vt:lpstr>
      <vt:lpstr>Classification Techniques</vt:lpstr>
      <vt:lpstr>Classification Techniques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Mining</dc:title>
  <dc:creator>peggy</dc:creator>
  <cp:lastModifiedBy>peggy</cp:lastModifiedBy>
  <cp:revision>7</cp:revision>
  <dcterms:created xsi:type="dcterms:W3CDTF">2013-10-13T23:59:33Z</dcterms:created>
  <dcterms:modified xsi:type="dcterms:W3CDTF">2013-10-14T00:42:52Z</dcterms:modified>
</cp:coreProperties>
</file>